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8" r:id="rId3"/>
    <p:sldId id="319" r:id="rId4"/>
    <p:sldId id="320" r:id="rId5"/>
    <p:sldId id="274" r:id="rId6"/>
    <p:sldId id="322" r:id="rId7"/>
    <p:sldId id="328" r:id="rId8"/>
    <p:sldId id="330" r:id="rId9"/>
    <p:sldId id="329" r:id="rId10"/>
    <p:sldId id="323" r:id="rId11"/>
    <p:sldId id="324" r:id="rId12"/>
    <p:sldId id="312" r:id="rId13"/>
    <p:sldId id="325" r:id="rId14"/>
    <p:sldId id="326" r:id="rId15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969696"/>
    <a:srgbClr val="EAEAEA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81" autoAdjust="0"/>
  </p:normalViewPr>
  <p:slideViewPr>
    <p:cSldViewPr>
      <p:cViewPr varScale="1">
        <p:scale>
          <a:sx n="41" d="100"/>
          <a:sy n="41" d="100"/>
        </p:scale>
        <p:origin x="-6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5158D-5FA6-44DD-82F6-03016B59A6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7C741F7-877D-4C0F-A42A-018FB3C1105D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การบริหารจัดการอาคาร (</a:t>
          </a:r>
          <a:r>
            <a:rPr lang="en-US" dirty="0" smtClean="0">
              <a:solidFill>
                <a:schemeClr val="tx1"/>
              </a:solidFill>
            </a:rPr>
            <a:t>Building Management)</a:t>
          </a:r>
          <a:endParaRPr lang="th-TH" dirty="0">
            <a:solidFill>
              <a:schemeClr val="tx1"/>
            </a:solidFill>
          </a:endParaRPr>
        </a:p>
      </dgm:t>
    </dgm:pt>
    <dgm:pt modelId="{4B278969-82AA-4AB2-9827-030498C666FD}" type="parTrans" cxnId="{3C3CF64F-1C56-4FE5-B58C-5457A754016C}">
      <dgm:prSet/>
      <dgm:spPr/>
      <dgm:t>
        <a:bodyPr/>
        <a:lstStyle/>
        <a:p>
          <a:endParaRPr lang="th-TH"/>
        </a:p>
      </dgm:t>
    </dgm:pt>
    <dgm:pt modelId="{009C1E57-C966-4A14-AAAF-90BE60B2E75E}" type="sibTrans" cxnId="{3C3CF64F-1C56-4FE5-B58C-5457A754016C}">
      <dgm:prSet/>
      <dgm:spPr/>
      <dgm:t>
        <a:bodyPr/>
        <a:lstStyle/>
        <a:p>
          <a:endParaRPr lang="th-TH"/>
        </a:p>
      </dgm:t>
    </dgm:pt>
    <dgm:pt modelId="{13E83A90-998F-4C23-A918-8B29762EB3D1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ผังบริเวณและภูมิทัศน์ </a:t>
          </a:r>
          <a:r>
            <a:rPr lang="en-US" dirty="0" smtClean="0">
              <a:solidFill>
                <a:schemeClr val="tx1"/>
              </a:solidFill>
            </a:rPr>
            <a:t>(Site and Landscape)</a:t>
          </a:r>
          <a:endParaRPr lang="th-TH" dirty="0">
            <a:solidFill>
              <a:schemeClr val="tx1"/>
            </a:solidFill>
          </a:endParaRPr>
        </a:p>
      </dgm:t>
    </dgm:pt>
    <dgm:pt modelId="{3C2701C7-517C-4D01-8077-E02C9250D908}" type="parTrans" cxnId="{8995A4EC-7CF0-48B8-BE47-E55180FAA31B}">
      <dgm:prSet/>
      <dgm:spPr/>
      <dgm:t>
        <a:bodyPr/>
        <a:lstStyle/>
        <a:p>
          <a:endParaRPr lang="th-TH"/>
        </a:p>
      </dgm:t>
    </dgm:pt>
    <dgm:pt modelId="{92C316EB-8427-4B17-8925-02DC12A41FB2}" type="sibTrans" cxnId="{8995A4EC-7CF0-48B8-BE47-E55180FAA31B}">
      <dgm:prSet/>
      <dgm:spPr/>
      <dgm:t>
        <a:bodyPr/>
        <a:lstStyle/>
        <a:p>
          <a:endParaRPr lang="th-TH"/>
        </a:p>
      </dgm:t>
    </dgm:pt>
    <dgm:pt modelId="{2E4B577F-3C00-4E0A-B18F-1699540111AE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การอนุรักษ์น้ำ </a:t>
          </a:r>
          <a:r>
            <a:rPr lang="en-US" dirty="0" smtClean="0">
              <a:solidFill>
                <a:schemeClr val="tx1"/>
              </a:solidFill>
            </a:rPr>
            <a:t>(Water Conservation)</a:t>
          </a:r>
          <a:endParaRPr lang="th-TH" dirty="0">
            <a:solidFill>
              <a:schemeClr val="tx1"/>
            </a:solidFill>
          </a:endParaRPr>
        </a:p>
      </dgm:t>
    </dgm:pt>
    <dgm:pt modelId="{717F0177-4F55-4FD0-869C-8B67DC8BF00C}" type="parTrans" cxnId="{07BFB636-16FC-449E-9D87-A14378011BEA}">
      <dgm:prSet/>
      <dgm:spPr/>
      <dgm:t>
        <a:bodyPr/>
        <a:lstStyle/>
        <a:p>
          <a:endParaRPr lang="th-TH"/>
        </a:p>
      </dgm:t>
    </dgm:pt>
    <dgm:pt modelId="{CF76D17B-2266-4F5D-9ABE-F364C13B7921}" type="sibTrans" cxnId="{07BFB636-16FC-449E-9D87-A14378011BEA}">
      <dgm:prSet/>
      <dgm:spPr/>
      <dgm:t>
        <a:bodyPr/>
        <a:lstStyle/>
        <a:p>
          <a:endParaRPr lang="th-TH"/>
        </a:p>
      </dgm:t>
    </dgm:pt>
    <dgm:pt modelId="{51EC19C4-0458-4C66-982E-4D1B7795D8B2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การใช้พลังงานและบรรยากาศ </a:t>
          </a:r>
          <a:r>
            <a:rPr lang="en-US" dirty="0" smtClean="0">
              <a:solidFill>
                <a:schemeClr val="tx1"/>
              </a:solidFill>
            </a:rPr>
            <a:t> (Energy and Atmosphere)</a:t>
          </a:r>
          <a:endParaRPr lang="th-TH" dirty="0">
            <a:solidFill>
              <a:schemeClr val="tx1"/>
            </a:solidFill>
          </a:endParaRPr>
        </a:p>
      </dgm:t>
    </dgm:pt>
    <dgm:pt modelId="{FC424FC0-29AF-496E-8845-55F51B07AE7A}" type="parTrans" cxnId="{3B736E05-A268-43F0-8E0E-CA2C18690E4A}">
      <dgm:prSet/>
      <dgm:spPr/>
      <dgm:t>
        <a:bodyPr/>
        <a:lstStyle/>
        <a:p>
          <a:endParaRPr lang="th-TH"/>
        </a:p>
      </dgm:t>
    </dgm:pt>
    <dgm:pt modelId="{5529872A-0F96-4F8E-9737-757A14378C66}" type="sibTrans" cxnId="{3B736E05-A268-43F0-8E0E-CA2C18690E4A}">
      <dgm:prSet/>
      <dgm:spPr/>
      <dgm:t>
        <a:bodyPr/>
        <a:lstStyle/>
        <a:p>
          <a:endParaRPr lang="th-TH"/>
        </a:p>
      </dgm:t>
    </dgm:pt>
    <dgm:pt modelId="{1EF35461-E70B-46A9-82A3-2A9FCF06FE6F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วัสดุและทรัพยากรในการก่อสร้าง </a:t>
          </a:r>
          <a:r>
            <a:rPr lang="en-US" dirty="0" smtClean="0">
              <a:solidFill>
                <a:schemeClr val="tx1"/>
              </a:solidFill>
            </a:rPr>
            <a:t>(Materials and Resource )</a:t>
          </a:r>
          <a:endParaRPr lang="th-TH" dirty="0">
            <a:solidFill>
              <a:schemeClr val="tx1"/>
            </a:solidFill>
          </a:endParaRPr>
        </a:p>
      </dgm:t>
    </dgm:pt>
    <dgm:pt modelId="{1A3BE91A-CDCC-4407-93C5-C46A57AD5EBA}" type="parTrans" cxnId="{57362DE8-AE66-4D0E-966D-5094C8741E10}">
      <dgm:prSet/>
      <dgm:spPr/>
      <dgm:t>
        <a:bodyPr/>
        <a:lstStyle/>
        <a:p>
          <a:endParaRPr lang="th-TH"/>
        </a:p>
      </dgm:t>
    </dgm:pt>
    <dgm:pt modelId="{45E8DBC6-341A-4499-9FF6-9E847DDBB0A4}" type="sibTrans" cxnId="{57362DE8-AE66-4D0E-966D-5094C8741E10}">
      <dgm:prSet/>
      <dgm:spPr/>
      <dgm:t>
        <a:bodyPr/>
        <a:lstStyle/>
        <a:p>
          <a:endParaRPr lang="th-TH"/>
        </a:p>
      </dgm:t>
    </dgm:pt>
    <dgm:pt modelId="{FF4E62DA-FEBF-4601-856B-6C63FE5EEA54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คุณภาพของสภาวะแวดล้อมภายในอาคาร </a:t>
          </a:r>
          <a:r>
            <a:rPr lang="en-US" dirty="0" smtClean="0">
              <a:solidFill>
                <a:schemeClr val="tx1"/>
              </a:solidFill>
            </a:rPr>
            <a:t>(Indoor Environmental Quality )</a:t>
          </a:r>
          <a:endParaRPr lang="th-TH" dirty="0">
            <a:solidFill>
              <a:schemeClr val="tx1"/>
            </a:solidFill>
          </a:endParaRPr>
        </a:p>
      </dgm:t>
    </dgm:pt>
    <dgm:pt modelId="{4BA4512A-F740-49F2-A9B2-DF22BE116897}" type="parTrans" cxnId="{905D72D4-AC00-4D9D-A9C5-B883C67F2F5A}">
      <dgm:prSet/>
      <dgm:spPr/>
      <dgm:t>
        <a:bodyPr/>
        <a:lstStyle/>
        <a:p>
          <a:endParaRPr lang="th-TH"/>
        </a:p>
      </dgm:t>
    </dgm:pt>
    <dgm:pt modelId="{046EDED9-175C-442E-9017-8DFB3160EC5B}" type="sibTrans" cxnId="{905D72D4-AC00-4D9D-A9C5-B883C67F2F5A}">
      <dgm:prSet/>
      <dgm:spPr/>
      <dgm:t>
        <a:bodyPr/>
        <a:lstStyle/>
        <a:p>
          <a:endParaRPr lang="th-TH"/>
        </a:p>
      </dgm:t>
    </dgm:pt>
    <dgm:pt modelId="{06F33F4E-F89F-4D4C-9C94-AC3FEB4D1D1E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การป้องกันผลกระทบต่อสิ่งแวดล้อม</a:t>
          </a:r>
          <a:r>
            <a:rPr lang="en-US" dirty="0" smtClean="0">
              <a:solidFill>
                <a:schemeClr val="tx1"/>
              </a:solidFill>
            </a:rPr>
            <a:t>(Environmental Protection )</a:t>
          </a:r>
          <a:endParaRPr lang="th-TH" dirty="0">
            <a:solidFill>
              <a:schemeClr val="tx1"/>
            </a:solidFill>
          </a:endParaRPr>
        </a:p>
      </dgm:t>
    </dgm:pt>
    <dgm:pt modelId="{308CC73B-8D6F-480D-A02C-04121BA96E01}" type="parTrans" cxnId="{A722DF37-985F-4022-A6A3-8EC733F92C02}">
      <dgm:prSet/>
      <dgm:spPr/>
      <dgm:t>
        <a:bodyPr/>
        <a:lstStyle/>
        <a:p>
          <a:endParaRPr lang="th-TH"/>
        </a:p>
      </dgm:t>
    </dgm:pt>
    <dgm:pt modelId="{2CDD5EDD-EBAA-409C-8E69-D1FA9907BEA8}" type="sibTrans" cxnId="{A722DF37-985F-4022-A6A3-8EC733F92C02}">
      <dgm:prSet/>
      <dgm:spPr/>
      <dgm:t>
        <a:bodyPr/>
        <a:lstStyle/>
        <a:p>
          <a:endParaRPr lang="th-TH"/>
        </a:p>
      </dgm:t>
    </dgm:pt>
    <dgm:pt modelId="{7949E135-C20B-4ECD-B425-96F6DA208488}">
      <dgm:prSet/>
      <dgm:spPr/>
      <dgm:t>
        <a:bodyPr/>
        <a:lstStyle/>
        <a:p>
          <a:pPr rtl="0"/>
          <a:r>
            <a:rPr lang="th-TH" dirty="0" smtClean="0">
              <a:solidFill>
                <a:schemeClr val="tx1"/>
              </a:solidFill>
            </a:rPr>
            <a:t>นวัตกรรม </a:t>
          </a:r>
          <a:r>
            <a:rPr lang="en-US" dirty="0" smtClean="0">
              <a:solidFill>
                <a:schemeClr val="tx1"/>
              </a:solidFill>
            </a:rPr>
            <a:t>(Green Innovation)</a:t>
          </a:r>
          <a:endParaRPr lang="th-TH" dirty="0">
            <a:solidFill>
              <a:schemeClr val="tx1"/>
            </a:solidFill>
          </a:endParaRPr>
        </a:p>
      </dgm:t>
    </dgm:pt>
    <dgm:pt modelId="{DE969DC6-D0D6-4F03-A846-486E3753FAE4}" type="parTrans" cxnId="{8EAB9C12-A0B6-40E0-9CBB-62CAD06A1ED7}">
      <dgm:prSet/>
      <dgm:spPr/>
      <dgm:t>
        <a:bodyPr/>
        <a:lstStyle/>
        <a:p>
          <a:endParaRPr lang="th-TH"/>
        </a:p>
      </dgm:t>
    </dgm:pt>
    <dgm:pt modelId="{6CF35C4C-CAC2-48D1-B0C0-BB6DDAFECFE1}" type="sibTrans" cxnId="{8EAB9C12-A0B6-40E0-9CBB-62CAD06A1ED7}">
      <dgm:prSet/>
      <dgm:spPr/>
      <dgm:t>
        <a:bodyPr/>
        <a:lstStyle/>
        <a:p>
          <a:endParaRPr lang="th-TH"/>
        </a:p>
      </dgm:t>
    </dgm:pt>
    <dgm:pt modelId="{FC851813-3762-4262-BCCB-3128E92882CB}" type="pres">
      <dgm:prSet presAssocID="{10D5158D-5FA6-44DD-82F6-03016B59A6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ABF04E6-FC62-492D-8539-641403D55359}" type="pres">
      <dgm:prSet presAssocID="{D7C741F7-877D-4C0F-A42A-018FB3C1105D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BB0F65-9369-4980-8D2D-0DF76E031109}" type="pres">
      <dgm:prSet presAssocID="{009C1E57-C966-4A14-AAAF-90BE60B2E75E}" presName="spacer" presStyleCnt="0"/>
      <dgm:spPr/>
    </dgm:pt>
    <dgm:pt modelId="{CE010D88-E07D-48DE-AACD-CE8884FBB5A6}" type="pres">
      <dgm:prSet presAssocID="{13E83A90-998F-4C23-A918-8B29762EB3D1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553130E-D476-4871-8343-FEC0CC33F84D}" type="pres">
      <dgm:prSet presAssocID="{92C316EB-8427-4B17-8925-02DC12A41FB2}" presName="spacer" presStyleCnt="0"/>
      <dgm:spPr/>
    </dgm:pt>
    <dgm:pt modelId="{B88918BC-2D62-423E-A177-32C3C235992D}" type="pres">
      <dgm:prSet presAssocID="{2E4B577F-3C00-4E0A-B18F-1699540111AE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EF0E0A-BBC2-4358-8DED-DD7677966BA7}" type="pres">
      <dgm:prSet presAssocID="{CF76D17B-2266-4F5D-9ABE-F364C13B7921}" presName="spacer" presStyleCnt="0"/>
      <dgm:spPr/>
    </dgm:pt>
    <dgm:pt modelId="{F6A42C7E-EF56-4BE1-BE27-DCB99A66B373}" type="pres">
      <dgm:prSet presAssocID="{51EC19C4-0458-4C66-982E-4D1B7795D8B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157282-D1FE-45AC-B466-6F86EB70104C}" type="pres">
      <dgm:prSet presAssocID="{5529872A-0F96-4F8E-9737-757A14378C66}" presName="spacer" presStyleCnt="0"/>
      <dgm:spPr/>
    </dgm:pt>
    <dgm:pt modelId="{0016C33F-F82F-490B-ACCF-9D9C601FCD6C}" type="pres">
      <dgm:prSet presAssocID="{1EF35461-E70B-46A9-82A3-2A9FCF06FE6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08B4D16-7E17-4DA1-89A9-5347B3C3FB50}" type="pres">
      <dgm:prSet presAssocID="{45E8DBC6-341A-4499-9FF6-9E847DDBB0A4}" presName="spacer" presStyleCnt="0"/>
      <dgm:spPr/>
    </dgm:pt>
    <dgm:pt modelId="{49236E0C-0150-45AC-B1EE-168D694EB291}" type="pres">
      <dgm:prSet presAssocID="{FF4E62DA-FEBF-4601-856B-6C63FE5EEA5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8927179-C950-4B41-84D1-3A89F8EFE60F}" type="pres">
      <dgm:prSet presAssocID="{046EDED9-175C-442E-9017-8DFB3160EC5B}" presName="spacer" presStyleCnt="0"/>
      <dgm:spPr/>
    </dgm:pt>
    <dgm:pt modelId="{127320CC-D3A9-4844-A3CE-AD1AF4988EAB}" type="pres">
      <dgm:prSet presAssocID="{06F33F4E-F89F-4D4C-9C94-AC3FEB4D1D1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FE3BFF4-4EA3-49DF-BAF5-D1337F74E47D}" type="pres">
      <dgm:prSet presAssocID="{2CDD5EDD-EBAA-409C-8E69-D1FA9907BEA8}" presName="spacer" presStyleCnt="0"/>
      <dgm:spPr/>
    </dgm:pt>
    <dgm:pt modelId="{78712A3F-0902-4A0E-ADEE-DF03B4D747EF}" type="pres">
      <dgm:prSet presAssocID="{7949E135-C20B-4ECD-B425-96F6DA20848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05D72D4-AC00-4D9D-A9C5-B883C67F2F5A}" srcId="{10D5158D-5FA6-44DD-82F6-03016B59A611}" destId="{FF4E62DA-FEBF-4601-856B-6C63FE5EEA54}" srcOrd="5" destOrd="0" parTransId="{4BA4512A-F740-49F2-A9B2-DF22BE116897}" sibTransId="{046EDED9-175C-442E-9017-8DFB3160EC5B}"/>
    <dgm:cxn modelId="{62B2E26C-653F-4C42-A4FF-5F63654EAE91}" type="presOf" srcId="{06F33F4E-F89F-4D4C-9C94-AC3FEB4D1D1E}" destId="{127320CC-D3A9-4844-A3CE-AD1AF4988EAB}" srcOrd="0" destOrd="0" presId="urn:microsoft.com/office/officeart/2005/8/layout/vList2"/>
    <dgm:cxn modelId="{97792B1E-AEEF-4D73-95BF-61CD3BBD67BC}" type="presOf" srcId="{1EF35461-E70B-46A9-82A3-2A9FCF06FE6F}" destId="{0016C33F-F82F-490B-ACCF-9D9C601FCD6C}" srcOrd="0" destOrd="0" presId="urn:microsoft.com/office/officeart/2005/8/layout/vList2"/>
    <dgm:cxn modelId="{07BFB636-16FC-449E-9D87-A14378011BEA}" srcId="{10D5158D-5FA6-44DD-82F6-03016B59A611}" destId="{2E4B577F-3C00-4E0A-B18F-1699540111AE}" srcOrd="2" destOrd="0" parTransId="{717F0177-4F55-4FD0-869C-8B67DC8BF00C}" sibTransId="{CF76D17B-2266-4F5D-9ABE-F364C13B7921}"/>
    <dgm:cxn modelId="{57362DE8-AE66-4D0E-966D-5094C8741E10}" srcId="{10D5158D-5FA6-44DD-82F6-03016B59A611}" destId="{1EF35461-E70B-46A9-82A3-2A9FCF06FE6F}" srcOrd="4" destOrd="0" parTransId="{1A3BE91A-CDCC-4407-93C5-C46A57AD5EBA}" sibTransId="{45E8DBC6-341A-4499-9FF6-9E847DDBB0A4}"/>
    <dgm:cxn modelId="{D76B8CB3-B75C-4DBB-948B-B40AF6A8DC3B}" type="presOf" srcId="{D7C741F7-877D-4C0F-A42A-018FB3C1105D}" destId="{2ABF04E6-FC62-492D-8539-641403D55359}" srcOrd="0" destOrd="0" presId="urn:microsoft.com/office/officeart/2005/8/layout/vList2"/>
    <dgm:cxn modelId="{FB9E4F9E-695E-449A-ACE7-F2C65E79BFBD}" type="presOf" srcId="{FF4E62DA-FEBF-4601-856B-6C63FE5EEA54}" destId="{49236E0C-0150-45AC-B1EE-168D694EB291}" srcOrd="0" destOrd="0" presId="urn:microsoft.com/office/officeart/2005/8/layout/vList2"/>
    <dgm:cxn modelId="{3B736E05-A268-43F0-8E0E-CA2C18690E4A}" srcId="{10D5158D-5FA6-44DD-82F6-03016B59A611}" destId="{51EC19C4-0458-4C66-982E-4D1B7795D8B2}" srcOrd="3" destOrd="0" parTransId="{FC424FC0-29AF-496E-8845-55F51B07AE7A}" sibTransId="{5529872A-0F96-4F8E-9737-757A14378C66}"/>
    <dgm:cxn modelId="{7CE2BC7C-5BBB-40DA-A2B5-56801B744276}" type="presOf" srcId="{10D5158D-5FA6-44DD-82F6-03016B59A611}" destId="{FC851813-3762-4262-BCCB-3128E92882CB}" srcOrd="0" destOrd="0" presId="urn:microsoft.com/office/officeart/2005/8/layout/vList2"/>
    <dgm:cxn modelId="{83F41585-11BD-49A5-BF1E-170EE2036C00}" type="presOf" srcId="{2E4B577F-3C00-4E0A-B18F-1699540111AE}" destId="{B88918BC-2D62-423E-A177-32C3C235992D}" srcOrd="0" destOrd="0" presId="urn:microsoft.com/office/officeart/2005/8/layout/vList2"/>
    <dgm:cxn modelId="{00979E4A-6803-4632-99A2-1FCD5A53B64F}" type="presOf" srcId="{13E83A90-998F-4C23-A918-8B29762EB3D1}" destId="{CE010D88-E07D-48DE-AACD-CE8884FBB5A6}" srcOrd="0" destOrd="0" presId="urn:microsoft.com/office/officeart/2005/8/layout/vList2"/>
    <dgm:cxn modelId="{8995A4EC-7CF0-48B8-BE47-E55180FAA31B}" srcId="{10D5158D-5FA6-44DD-82F6-03016B59A611}" destId="{13E83A90-998F-4C23-A918-8B29762EB3D1}" srcOrd="1" destOrd="0" parTransId="{3C2701C7-517C-4D01-8077-E02C9250D908}" sibTransId="{92C316EB-8427-4B17-8925-02DC12A41FB2}"/>
    <dgm:cxn modelId="{3C3CF64F-1C56-4FE5-B58C-5457A754016C}" srcId="{10D5158D-5FA6-44DD-82F6-03016B59A611}" destId="{D7C741F7-877D-4C0F-A42A-018FB3C1105D}" srcOrd="0" destOrd="0" parTransId="{4B278969-82AA-4AB2-9827-030498C666FD}" sibTransId="{009C1E57-C966-4A14-AAAF-90BE60B2E75E}"/>
    <dgm:cxn modelId="{C6FA8604-E103-4FA9-A88C-8A3A3FE03090}" type="presOf" srcId="{51EC19C4-0458-4C66-982E-4D1B7795D8B2}" destId="{F6A42C7E-EF56-4BE1-BE27-DCB99A66B373}" srcOrd="0" destOrd="0" presId="urn:microsoft.com/office/officeart/2005/8/layout/vList2"/>
    <dgm:cxn modelId="{A722DF37-985F-4022-A6A3-8EC733F92C02}" srcId="{10D5158D-5FA6-44DD-82F6-03016B59A611}" destId="{06F33F4E-F89F-4D4C-9C94-AC3FEB4D1D1E}" srcOrd="6" destOrd="0" parTransId="{308CC73B-8D6F-480D-A02C-04121BA96E01}" sibTransId="{2CDD5EDD-EBAA-409C-8E69-D1FA9907BEA8}"/>
    <dgm:cxn modelId="{E3379692-020E-4ECC-BB75-18416A647A75}" type="presOf" srcId="{7949E135-C20B-4ECD-B425-96F6DA208488}" destId="{78712A3F-0902-4A0E-ADEE-DF03B4D747EF}" srcOrd="0" destOrd="0" presId="urn:microsoft.com/office/officeart/2005/8/layout/vList2"/>
    <dgm:cxn modelId="{8EAB9C12-A0B6-40E0-9CBB-62CAD06A1ED7}" srcId="{10D5158D-5FA6-44DD-82F6-03016B59A611}" destId="{7949E135-C20B-4ECD-B425-96F6DA208488}" srcOrd="7" destOrd="0" parTransId="{DE969DC6-D0D6-4F03-A846-486E3753FAE4}" sibTransId="{6CF35C4C-CAC2-48D1-B0C0-BB6DDAFECFE1}"/>
    <dgm:cxn modelId="{CD376B29-6E00-41B1-A1DD-AE3C1447F188}" type="presParOf" srcId="{FC851813-3762-4262-BCCB-3128E92882CB}" destId="{2ABF04E6-FC62-492D-8539-641403D55359}" srcOrd="0" destOrd="0" presId="urn:microsoft.com/office/officeart/2005/8/layout/vList2"/>
    <dgm:cxn modelId="{9D316132-FD23-4D53-97C3-2D63F023225A}" type="presParOf" srcId="{FC851813-3762-4262-BCCB-3128E92882CB}" destId="{42BB0F65-9369-4980-8D2D-0DF76E031109}" srcOrd="1" destOrd="0" presId="urn:microsoft.com/office/officeart/2005/8/layout/vList2"/>
    <dgm:cxn modelId="{3CD2DDDA-CF4E-473C-AEBB-F599A0677BC9}" type="presParOf" srcId="{FC851813-3762-4262-BCCB-3128E92882CB}" destId="{CE010D88-E07D-48DE-AACD-CE8884FBB5A6}" srcOrd="2" destOrd="0" presId="urn:microsoft.com/office/officeart/2005/8/layout/vList2"/>
    <dgm:cxn modelId="{CA0B278E-08E7-4D24-B4F4-E40142C11CED}" type="presParOf" srcId="{FC851813-3762-4262-BCCB-3128E92882CB}" destId="{5553130E-D476-4871-8343-FEC0CC33F84D}" srcOrd="3" destOrd="0" presId="urn:microsoft.com/office/officeart/2005/8/layout/vList2"/>
    <dgm:cxn modelId="{9710B1C1-4699-4B52-8EF3-26EAD41582D3}" type="presParOf" srcId="{FC851813-3762-4262-BCCB-3128E92882CB}" destId="{B88918BC-2D62-423E-A177-32C3C235992D}" srcOrd="4" destOrd="0" presId="urn:microsoft.com/office/officeart/2005/8/layout/vList2"/>
    <dgm:cxn modelId="{3D8F4AB0-5F4F-4FE4-89BC-B576C00AADD4}" type="presParOf" srcId="{FC851813-3762-4262-BCCB-3128E92882CB}" destId="{84EF0E0A-BBC2-4358-8DED-DD7677966BA7}" srcOrd="5" destOrd="0" presId="urn:microsoft.com/office/officeart/2005/8/layout/vList2"/>
    <dgm:cxn modelId="{06DD086E-2C18-47CF-BB8F-666ABC740F0D}" type="presParOf" srcId="{FC851813-3762-4262-BCCB-3128E92882CB}" destId="{F6A42C7E-EF56-4BE1-BE27-DCB99A66B373}" srcOrd="6" destOrd="0" presId="urn:microsoft.com/office/officeart/2005/8/layout/vList2"/>
    <dgm:cxn modelId="{DC85EC16-A8F8-4BCC-A45C-1B5C7C15DBBF}" type="presParOf" srcId="{FC851813-3762-4262-BCCB-3128E92882CB}" destId="{B8157282-D1FE-45AC-B466-6F86EB70104C}" srcOrd="7" destOrd="0" presId="urn:microsoft.com/office/officeart/2005/8/layout/vList2"/>
    <dgm:cxn modelId="{0DBC462A-3F3C-4CDE-9FC5-08D9BDB036CB}" type="presParOf" srcId="{FC851813-3762-4262-BCCB-3128E92882CB}" destId="{0016C33F-F82F-490B-ACCF-9D9C601FCD6C}" srcOrd="8" destOrd="0" presId="urn:microsoft.com/office/officeart/2005/8/layout/vList2"/>
    <dgm:cxn modelId="{12FD919C-AB1C-4B0D-B429-7707D5CB9025}" type="presParOf" srcId="{FC851813-3762-4262-BCCB-3128E92882CB}" destId="{408B4D16-7E17-4DA1-89A9-5347B3C3FB50}" srcOrd="9" destOrd="0" presId="urn:microsoft.com/office/officeart/2005/8/layout/vList2"/>
    <dgm:cxn modelId="{5D01E1C6-58A4-4459-AA4C-C4286CC6CDEC}" type="presParOf" srcId="{FC851813-3762-4262-BCCB-3128E92882CB}" destId="{49236E0C-0150-45AC-B1EE-168D694EB291}" srcOrd="10" destOrd="0" presId="urn:microsoft.com/office/officeart/2005/8/layout/vList2"/>
    <dgm:cxn modelId="{9EBAF80B-CBC8-4594-B131-006A921B3A2B}" type="presParOf" srcId="{FC851813-3762-4262-BCCB-3128E92882CB}" destId="{E8927179-C950-4B41-84D1-3A89F8EFE60F}" srcOrd="11" destOrd="0" presId="urn:microsoft.com/office/officeart/2005/8/layout/vList2"/>
    <dgm:cxn modelId="{43E80090-03C2-4822-8165-879F4060052B}" type="presParOf" srcId="{FC851813-3762-4262-BCCB-3128E92882CB}" destId="{127320CC-D3A9-4844-A3CE-AD1AF4988EAB}" srcOrd="12" destOrd="0" presId="urn:microsoft.com/office/officeart/2005/8/layout/vList2"/>
    <dgm:cxn modelId="{4F20987E-9F2A-42EB-A59D-28DADBC56F17}" type="presParOf" srcId="{FC851813-3762-4262-BCCB-3128E92882CB}" destId="{AFE3BFF4-4EA3-49DF-BAF5-D1337F74E47D}" srcOrd="13" destOrd="0" presId="urn:microsoft.com/office/officeart/2005/8/layout/vList2"/>
    <dgm:cxn modelId="{ABF713CA-A36E-4694-A406-79A0BE8B1095}" type="presParOf" srcId="{FC851813-3762-4262-BCCB-3128E92882CB}" destId="{78712A3F-0902-4A0E-ADEE-DF03B4D747EF}" srcOrd="1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A1A30EC-885F-4C67-B9C9-E42E4E88F39B}" type="datetimeFigureOut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8283B73A-F62D-4408-8AEA-866261264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D998C59A-9E76-4489-B43E-30F9A41804BD}" type="datetimeFigureOut">
              <a:rPr lang="th-TH"/>
              <a:pPr>
                <a:defRPr/>
              </a:pPr>
              <a:t>28/12/59</a:t>
            </a:fld>
            <a:endParaRPr lang="th-TH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A217A32D-66C6-4111-BA06-7623165033F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Cordia New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gray">
          <a:xfrm rot="16045250">
            <a:off x="8696325" y="6415088"/>
            <a:ext cx="439738" cy="449262"/>
          </a:xfrm>
          <a:prstGeom prst="rtTriangle">
            <a:avLst/>
          </a:prstGeom>
          <a:solidFill>
            <a:srgbClr val="33CC33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eaVert" wrap="none" lIns="182563" tIns="46038" rIns="182563" bIns="46038" anchor="ctr"/>
          <a:lstStyle/>
          <a:p>
            <a:pPr marL="342900" indent="-228600" algn="ctr">
              <a:defRPr/>
            </a:pPr>
            <a:endParaRPr lang="en-US" sz="1800" b="1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619875"/>
            <a:ext cx="2133600" cy="476250"/>
          </a:xfrm>
        </p:spPr>
        <p:txBody>
          <a:bodyPr/>
          <a:lstStyle>
            <a:lvl1pPr>
              <a:defRPr sz="1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A1F19D4F-91D0-4F03-87AD-4D84C11075D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5F3FB-4312-4780-9AD9-3F0F087A573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4D81-B8E1-47C7-9590-C516DE6C3F8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C5EAC-5286-41F0-9124-1C74C90CF0A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2235-6AD2-4625-9822-CB99520B66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4C68-C0B4-4F84-9503-EE36469F737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8CB78-2BA2-4EFF-AF84-A5F553319A6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02DDD-D19A-4EC9-8B7D-6DE38A2A579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7D645-F2F4-4090-8963-34B9FCCFE7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BA5A-78FB-4287-8816-DDECE6C12E5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56F94-158C-4003-8F74-F222C7C794C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D5491D54-64EB-4AEC-ABCB-DF9FA18D155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zoom/>
  </p:transition>
  <p:hf hdr="0" ftr="0" dt="0"/>
  <p:txStyles>
    <p:titleStyle>
      <a:lvl1pPr marL="63500" indent="-635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+mj-lt"/>
          <a:ea typeface="+mj-ea"/>
          <a:cs typeface="+mj-cs"/>
        </a:defRPr>
      </a:lvl1pPr>
      <a:lvl2pPr marL="63500" indent="-635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2pPr>
      <a:lvl3pPr marL="63500" indent="-635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3pPr>
      <a:lvl4pPr marL="63500" indent="-635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4pPr>
      <a:lvl5pPr marL="63500" indent="-635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5pPr>
      <a:lvl6pPr marL="5207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6pPr>
      <a:lvl7pPr marL="9779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7pPr>
      <a:lvl8pPr marL="14351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8pPr>
      <a:lvl9pPr marL="18923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rgbClr val="333333"/>
          </a:solidFill>
          <a:latin typeface="Tahoma" pitchFamily="34" charset="0"/>
          <a:cs typeface="Tahoma" pitchFamily="34" charset="0"/>
        </a:defRPr>
      </a:lvl9pPr>
    </p:titleStyle>
    <p:bodyStyle>
      <a:lvl1pPr marL="63500" indent="-635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749300" indent="-1778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u"/>
        <a:defRPr sz="1400" b="1">
          <a:solidFill>
            <a:schemeClr val="tx1"/>
          </a:solidFill>
          <a:latin typeface="+mn-lt"/>
          <a:cs typeface="+mn-cs"/>
        </a:defRPr>
      </a:lvl3pPr>
      <a:lvl4pPr marL="1028700" indent="-165100" algn="l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l"/>
        <a:defRPr sz="1200" b="1">
          <a:solidFill>
            <a:schemeClr val="tx1"/>
          </a:solidFill>
          <a:latin typeface="+mn-lt"/>
          <a:cs typeface="+mn-cs"/>
        </a:defRPr>
      </a:lvl4pPr>
      <a:lvl5pPr marL="1371600" indent="-165100" algn="l" rtl="0" eaLnBrk="0" fontAlgn="base" hangingPunct="0">
        <a:spcBef>
          <a:spcPct val="20000"/>
        </a:spcBef>
        <a:spcAft>
          <a:spcPct val="5000"/>
        </a:spcAft>
        <a:buClr>
          <a:schemeClr val="tx1"/>
        </a:buClr>
        <a:buSzPct val="85000"/>
        <a:buFont typeface="Wingdings" pitchFamily="2" charset="2"/>
        <a:buChar char="l"/>
        <a:defRPr sz="1200" b="1">
          <a:solidFill>
            <a:srgbClr val="333333"/>
          </a:solidFill>
          <a:latin typeface="Arial" pitchFamily="34" charset="0"/>
          <a:cs typeface="+mn-cs"/>
        </a:defRPr>
      </a:lvl5pPr>
      <a:lvl6pPr marL="1828800" indent="-165100" algn="l" rtl="0" fontAlgn="base">
        <a:spcBef>
          <a:spcPct val="20000"/>
        </a:spcBef>
        <a:spcAft>
          <a:spcPct val="5000"/>
        </a:spcAft>
        <a:buClr>
          <a:schemeClr val="tx1"/>
        </a:buClr>
        <a:buSzPct val="85000"/>
        <a:buFont typeface="Wingdings" pitchFamily="2" charset="2"/>
        <a:buChar char="l"/>
        <a:defRPr sz="1200" b="1">
          <a:solidFill>
            <a:srgbClr val="333333"/>
          </a:solidFill>
          <a:latin typeface="Arial" pitchFamily="34" charset="0"/>
          <a:cs typeface="+mn-cs"/>
        </a:defRPr>
      </a:lvl6pPr>
      <a:lvl7pPr marL="2286000" indent="-165100" algn="l" rtl="0" fontAlgn="base">
        <a:spcBef>
          <a:spcPct val="20000"/>
        </a:spcBef>
        <a:spcAft>
          <a:spcPct val="5000"/>
        </a:spcAft>
        <a:buClr>
          <a:schemeClr val="tx1"/>
        </a:buClr>
        <a:buSzPct val="85000"/>
        <a:buFont typeface="Wingdings" pitchFamily="2" charset="2"/>
        <a:buChar char="l"/>
        <a:defRPr sz="1200" b="1">
          <a:solidFill>
            <a:srgbClr val="333333"/>
          </a:solidFill>
          <a:latin typeface="Arial" pitchFamily="34" charset="0"/>
          <a:cs typeface="+mn-cs"/>
        </a:defRPr>
      </a:lvl7pPr>
      <a:lvl8pPr marL="2743200" indent="-165100" algn="l" rtl="0" fontAlgn="base">
        <a:spcBef>
          <a:spcPct val="20000"/>
        </a:spcBef>
        <a:spcAft>
          <a:spcPct val="5000"/>
        </a:spcAft>
        <a:buClr>
          <a:schemeClr val="tx1"/>
        </a:buClr>
        <a:buSzPct val="85000"/>
        <a:buFont typeface="Wingdings" pitchFamily="2" charset="2"/>
        <a:buChar char="l"/>
        <a:defRPr sz="1200" b="1">
          <a:solidFill>
            <a:srgbClr val="333333"/>
          </a:solidFill>
          <a:latin typeface="Arial" pitchFamily="34" charset="0"/>
          <a:cs typeface="+mn-cs"/>
        </a:defRPr>
      </a:lvl8pPr>
      <a:lvl9pPr marL="3200400" indent="-165100" algn="l" rtl="0" fontAlgn="base">
        <a:spcBef>
          <a:spcPct val="20000"/>
        </a:spcBef>
        <a:spcAft>
          <a:spcPct val="5000"/>
        </a:spcAft>
        <a:buClr>
          <a:schemeClr val="tx1"/>
        </a:buClr>
        <a:buSzPct val="85000"/>
        <a:buFont typeface="Wingdings" pitchFamily="2" charset="2"/>
        <a:buChar char="l"/>
        <a:defRPr sz="1200" b="1">
          <a:solidFill>
            <a:srgbClr val="333333"/>
          </a:solidFill>
          <a:latin typeface="Arial" pitchFamily="34" charset="0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27E9A17-8757-40A8-8B01-6BBC42F0FB77}" type="slidenum">
              <a:rPr lang="en-US" smtClean="0">
                <a:latin typeface="Arial" charset="0"/>
              </a:rPr>
              <a:pPr/>
              <a:t>1</a:t>
            </a:fld>
            <a:endParaRPr lang="th-TH" smtClean="0">
              <a:latin typeface="Arial" charset="0"/>
            </a:endParaRPr>
          </a:p>
        </p:txBody>
      </p:sp>
      <p:pic>
        <p:nvPicPr>
          <p:cNvPr id="2056" name="Picture 8" descr="green-buildin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14620"/>
            <a:ext cx="4000528" cy="3656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สี่เหลี่ยมมุมมน 7"/>
          <p:cNvSpPr/>
          <p:nvPr/>
        </p:nvSpPr>
        <p:spPr bwMode="auto">
          <a:xfrm>
            <a:off x="1214414" y="500042"/>
            <a:ext cx="6858048" cy="1928826"/>
          </a:xfrm>
          <a:prstGeom prst="round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42900" indent="-228600" algn="ctr">
              <a:defRPr/>
            </a:pPr>
            <a:r>
              <a:rPr lang="th-TH" sz="48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อาคารเขียว</a:t>
            </a:r>
          </a:p>
          <a:p>
            <a:pPr marL="342900" indent="-228600" algn="ctr">
              <a:defRPr/>
            </a:pPr>
            <a:r>
              <a:rPr lang="th-TH" sz="48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</a:t>
            </a:r>
            <a:r>
              <a:rPr lang="en-US" sz="48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Green Building</a:t>
            </a:r>
            <a:r>
              <a:rPr lang="th-TH" sz="48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-19050" y="2314575"/>
            <a:ext cx="100012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000000"/>
                </a:solidFill>
                <a:latin typeface="+mn-lt"/>
                <a:cs typeface="+mj-cs"/>
              </a:rPr>
              <a:t>สถานที่ตั้งอาคาร</a:t>
            </a:r>
            <a:endParaRPr lang="en-US" sz="2800" b="1" dirty="0">
              <a:latin typeface="+mn-lt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000000"/>
                </a:solidFill>
                <a:latin typeface="+mn-lt"/>
                <a:cs typeface="+mj-cs"/>
              </a:rPr>
              <a:t>ผังบริเวณและงานภูมิสถาปัตยกรรม</a:t>
            </a:r>
            <a:endParaRPr lang="en-US" sz="2800" b="1" dirty="0">
              <a:latin typeface="+mn-lt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000000"/>
                </a:solidFill>
                <a:latin typeface="+mn-lt"/>
                <a:cs typeface="+mj-cs"/>
              </a:rPr>
              <a:t>เปลือกอาคาร</a:t>
            </a:r>
            <a:endParaRPr lang="en-US" sz="2800" b="1" dirty="0">
              <a:latin typeface="+mn-lt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FF0000"/>
                </a:solidFill>
                <a:latin typeface="+mn-lt"/>
                <a:cs typeface="+mj-cs"/>
              </a:rPr>
              <a:t>ระบบปรับอากาศ</a:t>
            </a:r>
            <a:endParaRPr lang="en-US" sz="2800" b="1" dirty="0">
              <a:solidFill>
                <a:srgbClr val="FF0000"/>
              </a:solidFill>
              <a:latin typeface="+mn-lt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FF0000"/>
                </a:solidFill>
                <a:latin typeface="+mn-lt"/>
                <a:cs typeface="+mj-cs"/>
              </a:rPr>
              <a:t>ระบบไฟฟ้าแสงสว่าง</a:t>
            </a:r>
            <a:endParaRPr lang="en-US" sz="2800" b="1" dirty="0">
              <a:solidFill>
                <a:srgbClr val="FF0000"/>
              </a:solidFill>
              <a:latin typeface="+mn-lt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FF0000"/>
                </a:solidFill>
                <a:latin typeface="+mn-lt"/>
                <a:cs typeface="+mj-cs"/>
              </a:rPr>
              <a:t>พลังงานทดแทนและการจัดการพลังงาน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000000"/>
                </a:solidFill>
                <a:latin typeface="+mn-lt"/>
                <a:cs typeface="+mj-cs"/>
              </a:rPr>
              <a:t>ระบบสุขาภิบาล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000000"/>
                </a:solidFill>
                <a:latin typeface="+mn-lt"/>
                <a:cs typeface="+mj-cs"/>
              </a:rPr>
              <a:t>วัสดุและการก่อสร้าง</a:t>
            </a:r>
            <a:endParaRPr lang="en-US" sz="2800" dirty="0">
              <a:latin typeface="+mn-lt"/>
              <a:cs typeface="+mj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sz="2800" kern="0" dirty="0">
                <a:solidFill>
                  <a:srgbClr val="000000"/>
                </a:solidFill>
                <a:latin typeface="+mn-lt"/>
                <a:cs typeface="+mj-cs"/>
              </a:rPr>
              <a:t>เทคนิคการออกแบบและกลยุทธ์ประหยัดพลังงาน</a:t>
            </a:r>
            <a:r>
              <a:rPr lang="en-US" sz="2800" kern="0" dirty="0">
                <a:solidFill>
                  <a:srgbClr val="000000"/>
                </a:solidFill>
                <a:latin typeface="+mn-lt"/>
                <a:cs typeface="+mj-cs"/>
              </a:rPr>
              <a:t> /</a:t>
            </a:r>
            <a:r>
              <a:rPr lang="th-TH" sz="2800" kern="0" dirty="0">
                <a:solidFill>
                  <a:srgbClr val="000000"/>
                </a:solidFill>
                <a:latin typeface="+mn-lt"/>
                <a:cs typeface="+mj-cs"/>
              </a:rPr>
              <a:t> รักษาสิ่งแวดล้อม</a:t>
            </a:r>
            <a:endParaRPr lang="th-TH" sz="2800" b="1" dirty="0">
              <a:latin typeface="+mn-lt"/>
              <a:cs typeface="+mj-cs"/>
            </a:endParaRPr>
          </a:p>
        </p:txBody>
      </p:sp>
      <p:sp>
        <p:nvSpPr>
          <p:cNvPr id="12291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C28E23-9968-4CFB-A2C0-222B4765CB19}" type="slidenum">
              <a:rPr lang="en-US" smtClean="0">
                <a:latin typeface="Arial" charset="0"/>
              </a:rPr>
              <a:pPr/>
              <a:t>10</a:t>
            </a:fld>
            <a:endParaRPr lang="th-TH" smtClean="0">
              <a:latin typeface="Arial" charset="0"/>
            </a:endParaRPr>
          </a:p>
        </p:txBody>
      </p:sp>
      <p:sp>
        <p:nvSpPr>
          <p:cNvPr id="6" name="สี่เหลี่ยมมุมมน 5"/>
          <p:cNvSpPr/>
          <p:nvPr/>
        </p:nvSpPr>
        <p:spPr bwMode="auto">
          <a:xfrm>
            <a:off x="138082" y="99990"/>
            <a:ext cx="8929718" cy="1328746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แบบประเมินอาคารประหยัดพลังงานและเป็นมิตรกับสิ่งแวดล้อม</a:t>
            </a:r>
          </a:p>
        </p:txBody>
      </p:sp>
      <p:pic>
        <p:nvPicPr>
          <p:cNvPr id="11" name="Picture 15" descr="logo%5B1%5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643050"/>
            <a:ext cx="3777383" cy="898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วงเล็บปีกกาขวา 7"/>
          <p:cNvSpPr/>
          <p:nvPr/>
        </p:nvSpPr>
        <p:spPr bwMode="auto">
          <a:xfrm>
            <a:off x="6072188" y="3643313"/>
            <a:ext cx="785812" cy="1285875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182563" tIns="46038" rIns="182563" bIns="46038" anchor="ctr"/>
          <a:lstStyle/>
          <a:p>
            <a:pPr marL="342900" indent="-228600">
              <a:defRPr/>
            </a:pPr>
            <a:endParaRPr lang="th-TH" sz="1800"/>
          </a:p>
        </p:txBody>
      </p:sp>
      <p:sp>
        <p:nvSpPr>
          <p:cNvPr id="10" name="วงรี 9"/>
          <p:cNvSpPr/>
          <p:nvPr/>
        </p:nvSpPr>
        <p:spPr bwMode="auto">
          <a:xfrm>
            <a:off x="6929422" y="3714752"/>
            <a:ext cx="2214578" cy="107157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พลังงาน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6AF5A8-11B6-40AC-9583-BDC7496974E5}" type="slidenum">
              <a:rPr lang="en-US" smtClean="0">
                <a:latin typeface="Arial" charset="0"/>
              </a:rPr>
              <a:pPr/>
              <a:t>11</a:t>
            </a:fld>
            <a:endParaRPr lang="th-TH" smtClean="0">
              <a:latin typeface="Arial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 bwMode="auto">
          <a:xfrm>
            <a:off x="428596" y="214290"/>
            <a:ext cx="8286808" cy="100013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เกณฑ์การประเมิน</a:t>
            </a:r>
          </a:p>
        </p:txBody>
      </p:sp>
      <p:pic>
        <p:nvPicPr>
          <p:cNvPr id="13316" name="Picture 2" descr="HOME_199_ma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1357313"/>
            <a:ext cx="1377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 descr="HOME_BFwing_ma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1357313"/>
            <a:ext cx="13843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143000" y="3571875"/>
          <a:ext cx="7286676" cy="126714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59784"/>
                <a:gridCol w="3626892"/>
              </a:tblGrid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/>
                        <a:t>ระดับของการประหยัดพลังงาน</a:t>
                      </a:r>
                      <a:endParaRPr lang="en-US" sz="2000" b="1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/>
                        <a:t>ค่าคะแนนประหยัดพลังงาน</a:t>
                      </a:r>
                      <a:endParaRPr lang="en-US" sz="2000" b="1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85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/>
                        <a:t>ดี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/>
                        <a:t>40-54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314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/>
                        <a:t>ดีมาก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/>
                        <a:t>55-69</a:t>
                      </a:r>
                      <a:endParaRPr lang="en-US" sz="200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343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/>
                        <a:t>ดีเด่น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/>
                        <a:t>70 หรือมากกว่า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1214438" y="5429250"/>
          <a:ext cx="7215238" cy="12192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23903"/>
                <a:gridCol w="359133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/>
                        <a:t>ระดับของการประหยัดพลังงาน</a:t>
                      </a:r>
                      <a:endParaRPr lang="en-US" sz="2000" b="1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/>
                        <a:t>ค่าคะแนนประหยัดพลังงาน</a:t>
                      </a:r>
                      <a:endParaRPr lang="en-US" sz="2000" b="1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/>
                        <a:t>ดี</a:t>
                      </a:r>
                      <a:endParaRPr lang="en-US" sz="200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45-59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/>
                        <a:t>ดีมาก</a:t>
                      </a:r>
                      <a:endParaRPr lang="en-US" sz="200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/>
                        <a:t>60-74</a:t>
                      </a:r>
                      <a:endParaRPr lang="en-US" sz="200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/>
                        <a:t>ดีเด่น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/>
                        <a:t>7</a:t>
                      </a:r>
                      <a:r>
                        <a:rPr lang="en-US" sz="2000" dirty="0"/>
                        <a:t>5</a:t>
                      </a:r>
                      <a:r>
                        <a:rPr lang="th-TH" sz="2000" dirty="0"/>
                        <a:t> หรือมากกว่า</a:t>
                      </a:r>
                      <a:endParaRPr lang="en-US" sz="2000" dirty="0">
                        <a:latin typeface="Angsan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วงรี 8"/>
          <p:cNvSpPr/>
          <p:nvPr/>
        </p:nvSpPr>
        <p:spPr bwMode="auto">
          <a:xfrm>
            <a:off x="0" y="3071810"/>
            <a:ext cx="3500430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อาคารพักอาศัย</a:t>
            </a:r>
          </a:p>
        </p:txBody>
      </p:sp>
      <p:sp>
        <p:nvSpPr>
          <p:cNvPr id="10" name="วงรี 9"/>
          <p:cNvSpPr/>
          <p:nvPr/>
        </p:nvSpPr>
        <p:spPr bwMode="auto">
          <a:xfrm>
            <a:off x="0" y="5000636"/>
            <a:ext cx="3500430" cy="4953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อาคารพาณิชย์</a:t>
            </a:r>
          </a:p>
        </p:txBody>
      </p:sp>
      <p:pic>
        <p:nvPicPr>
          <p:cNvPr id="11" name="Picture 15" descr="logo%5B1%5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571612"/>
            <a:ext cx="3214678" cy="764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3355" name="กลุ่ม 12"/>
          <p:cNvGrpSpPr>
            <a:grpSpLocks/>
          </p:cNvGrpSpPr>
          <p:nvPr/>
        </p:nvGrpSpPr>
        <p:grpSpPr bwMode="auto">
          <a:xfrm>
            <a:off x="6629400" y="1357313"/>
            <a:ext cx="1357313" cy="2027237"/>
            <a:chOff x="6572264" y="1357298"/>
            <a:chExt cx="1357323" cy="2026908"/>
          </a:xfrm>
        </p:grpSpPr>
        <p:pic>
          <p:nvPicPr>
            <p:cNvPr id="13356" name="Picture 23"/>
            <p:cNvPicPr>
              <a:picLocks noChangeAspect="1" noChangeArrowheads="1"/>
            </p:cNvPicPr>
            <p:nvPr/>
          </p:nvPicPr>
          <p:blipFill>
            <a:blip r:embed="rId5"/>
            <a:srcRect b="53624"/>
            <a:stretch>
              <a:fillRect/>
            </a:stretch>
          </p:blipFill>
          <p:spPr bwMode="gray">
            <a:xfrm>
              <a:off x="6572265" y="1357298"/>
              <a:ext cx="1357322" cy="1419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3357" name="Picture 23"/>
            <p:cNvPicPr>
              <a:picLocks noChangeAspect="1" noChangeArrowheads="1"/>
            </p:cNvPicPr>
            <p:nvPr/>
          </p:nvPicPr>
          <p:blipFill>
            <a:blip r:embed="rId5"/>
            <a:srcRect t="78358" b="851"/>
            <a:stretch>
              <a:fillRect/>
            </a:stretch>
          </p:blipFill>
          <p:spPr bwMode="gray">
            <a:xfrm>
              <a:off x="6572264" y="2747957"/>
              <a:ext cx="1357322" cy="6362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FE075F-C385-48EC-90E0-54970CDADF42}" type="slidenum">
              <a:rPr lang="en-US" smtClean="0">
                <a:latin typeface="Arial" charset="0"/>
              </a:rPr>
              <a:pPr/>
              <a:t>12</a:t>
            </a:fld>
            <a:endParaRPr lang="th-TH" smtClean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500063"/>
            <a:ext cx="3643313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>
              <a:buFont typeface="Wingdings" pitchFamily="2" charset="2"/>
              <a:buNone/>
            </a:pPr>
            <a:r>
              <a:rPr lang="th-TH" sz="3200" smtClean="0">
                <a:solidFill>
                  <a:srgbClr val="008000"/>
                </a:solidFill>
              </a:rPr>
              <a:t>หลักเกณฑ์</a:t>
            </a:r>
          </a:p>
          <a:p>
            <a:pPr indent="0" eaLnBrk="1" hangingPunct="1">
              <a:buFont typeface="Wingdings" pitchFamily="2" charset="2"/>
              <a:buNone/>
            </a:pPr>
            <a:r>
              <a:rPr lang="th-TH" sz="3200" smtClean="0">
                <a:solidFill>
                  <a:srgbClr val="008000"/>
                </a:solidFill>
              </a:rPr>
              <a:t>การประเมิน</a:t>
            </a:r>
          </a:p>
          <a:p>
            <a:pPr indent="0" eaLnBrk="1" hangingPunct="1">
              <a:buFont typeface="Wingdings" pitchFamily="2" charset="2"/>
              <a:buNone/>
            </a:pPr>
            <a:r>
              <a:rPr lang="th-TH" sz="3200" smtClean="0">
                <a:solidFill>
                  <a:srgbClr val="008000"/>
                </a:solidFill>
              </a:rPr>
              <a:t>อาคารเขียว</a:t>
            </a:r>
          </a:p>
          <a:p>
            <a:pPr indent="0" eaLnBrk="1" hangingPunct="1">
              <a:buFont typeface="Wingdings" pitchFamily="2" charset="2"/>
              <a:buNone/>
            </a:pPr>
            <a:endParaRPr lang="th-TH" sz="3200" smtClean="0">
              <a:solidFill>
                <a:srgbClr val="008000"/>
              </a:solidFill>
            </a:endParaRPr>
          </a:p>
          <a:p>
            <a:pPr indent="0" eaLnBrk="1" hangingPunct="1">
              <a:buFont typeface="Wingdings" pitchFamily="2" charset="2"/>
              <a:buNone/>
            </a:pPr>
            <a:r>
              <a:rPr lang="th-TH" sz="3200" smtClean="0">
                <a:solidFill>
                  <a:srgbClr val="008000"/>
                </a:solidFill>
              </a:rPr>
              <a:t>โดย</a:t>
            </a:r>
          </a:p>
          <a:p>
            <a:pPr indent="0" eaLnBrk="1" hangingPunct="1">
              <a:buFont typeface="Wingdings" pitchFamily="2" charset="2"/>
              <a:buNone/>
            </a:pPr>
            <a:r>
              <a:rPr lang="th-TH" sz="3200" smtClean="0">
                <a:solidFill>
                  <a:srgbClr val="008000"/>
                </a:solidFill>
              </a:rPr>
              <a:t>วสท</a:t>
            </a:r>
            <a:r>
              <a:rPr lang="en-US" sz="3200" smtClean="0">
                <a:solidFill>
                  <a:srgbClr val="008000"/>
                </a:solidFill>
              </a:rPr>
              <a:t>.</a:t>
            </a:r>
            <a:endParaRPr lang="th-TH" sz="3200" smtClean="0">
              <a:solidFill>
                <a:srgbClr val="008000"/>
              </a:solidFill>
            </a:endParaRPr>
          </a:p>
        </p:txBody>
      </p:sp>
      <p:pic>
        <p:nvPicPr>
          <p:cNvPr id="14340" name="Picture 4" descr="TGBI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260350"/>
            <a:ext cx="44799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F3063B-D532-4B46-B63A-B300E4386249}" type="slidenum">
              <a:rPr lang="en-US" smtClean="0">
                <a:latin typeface="Arial" charset="0"/>
              </a:rPr>
              <a:pPr/>
              <a:t>13</a:t>
            </a:fld>
            <a:endParaRPr lang="th-TH" smtClean="0">
              <a:latin typeface="Arial" charset="0"/>
            </a:endParaRPr>
          </a:p>
        </p:txBody>
      </p:sp>
      <p:sp>
        <p:nvSpPr>
          <p:cNvPr id="15363" name="สี่เหลี่ยมมุมมน 5"/>
          <p:cNvSpPr>
            <a:spLocks noChangeArrowheads="1"/>
          </p:cNvSpPr>
          <p:nvPr/>
        </p:nvSpPr>
        <p:spPr bwMode="auto">
          <a:xfrm>
            <a:off x="1357313" y="2143125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182563" tIns="46038" rIns="182563" bIns="46038" anchor="ctr"/>
          <a:lstStyle/>
          <a:p>
            <a:pPr marL="342900" indent="-228600"/>
            <a:endParaRPr lang="en-US" sz="1800"/>
          </a:p>
        </p:txBody>
      </p:sp>
      <p:sp>
        <p:nvSpPr>
          <p:cNvPr id="15364" name="สี่เหลี่ยมมุมมน 6"/>
          <p:cNvSpPr>
            <a:spLocks noChangeArrowheads="1"/>
          </p:cNvSpPr>
          <p:nvPr/>
        </p:nvSpPr>
        <p:spPr bwMode="auto">
          <a:xfrm>
            <a:off x="928688" y="1143000"/>
            <a:ext cx="5500687" cy="3286125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182563" tIns="46038" rIns="182563" bIns="46038" anchor="ctr"/>
          <a:lstStyle/>
          <a:p>
            <a:pPr marL="342900" indent="-228600"/>
            <a:endParaRPr lang="en-US" sz="1800"/>
          </a:p>
        </p:txBody>
      </p:sp>
      <p:graphicFrame>
        <p:nvGraphicFramePr>
          <p:cNvPr id="7" name="ไดอะแกรม 6"/>
          <p:cNvGraphicFramePr/>
          <p:nvPr/>
        </p:nvGraphicFramePr>
        <p:xfrm>
          <a:off x="0" y="1463675"/>
          <a:ext cx="9144000" cy="5694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สี่เหลี่ยมมุมมน 8"/>
          <p:cNvSpPr/>
          <p:nvPr/>
        </p:nvSpPr>
        <p:spPr bwMode="auto">
          <a:xfrm>
            <a:off x="428596" y="214290"/>
            <a:ext cx="8286808" cy="100013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หลักเกณฑ์การประเมิน</a:t>
            </a:r>
          </a:p>
        </p:txBody>
      </p:sp>
      <p:sp>
        <p:nvSpPr>
          <p:cNvPr id="10" name="วงรี 9"/>
          <p:cNvSpPr/>
          <p:nvPr/>
        </p:nvSpPr>
        <p:spPr bwMode="auto">
          <a:xfrm>
            <a:off x="0" y="1357298"/>
            <a:ext cx="2857488" cy="57150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 </a:t>
            </a:r>
            <a:r>
              <a:rPr lang="th-TH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ประเด็น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www.gilacountyaz.gov/DepartmentFiles/CommunityDevelopment/greenbuilding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4286280" cy="3214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4572000"/>
            <a:ext cx="8229600" cy="1143000"/>
          </a:xfrm>
          <a:ln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th-TH" sz="7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</a:rPr>
              <a:t>ขอบคุณครับ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F1820E-8788-40C9-96BB-A9F3229AE63B}" type="slidenum">
              <a:rPr lang="en-US" smtClean="0">
                <a:latin typeface="Arial" charset="0"/>
              </a:rPr>
              <a:pPr/>
              <a:t>2</a:t>
            </a:fld>
            <a:endParaRPr lang="th-TH" smtClean="0">
              <a:latin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00063" y="1857375"/>
            <a:ext cx="8215312" cy="357187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indent="0" eaLnBrk="1" hangingPunct="1">
              <a:buFont typeface="Wingdings" pitchFamily="2" charset="2"/>
              <a:buNone/>
            </a:pPr>
            <a:r>
              <a:rPr lang="th-TH" sz="3200" b="0" smtClean="0"/>
              <a:t>เป็นมาตรฐานใหม่ในการออกแบบอาคารเพื่อลดผลกระทบต่อสิ่งแวดล้อมที่ทั่วโลกให้การยอมรับ และนำไปใช้เป็นเกณฑ์สากลในการออกแบบอาคาร โดยมีประเทศสหรัฐอเมริกาเป็นผู้จัดทำหลักเกณฑ์การประเมินอาคารเขียว หรือ </a:t>
            </a:r>
            <a:r>
              <a:rPr lang="en-US" sz="3200" b="0" u="sng" smtClean="0"/>
              <a:t>LEED</a:t>
            </a:r>
            <a:r>
              <a:rPr lang="en-US" sz="3200" b="0" smtClean="0"/>
              <a:t> (Leadership in Energy and Environment Design)</a:t>
            </a:r>
            <a:endParaRPr lang="th-TH" sz="3200" b="0" smtClean="0">
              <a:solidFill>
                <a:srgbClr val="008000"/>
              </a:solidFill>
            </a:endParaRPr>
          </a:p>
        </p:txBody>
      </p:sp>
      <p:pic>
        <p:nvPicPr>
          <p:cNvPr id="5" name="Picture 10" descr="http://www.ownerbuildernetwork.com/img/articles/Green_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5608" y="4572008"/>
            <a:ext cx="1731605" cy="22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สี่เหลี่ยมมุมมน 5"/>
          <p:cNvSpPr/>
          <p:nvPr/>
        </p:nvSpPr>
        <p:spPr bwMode="auto">
          <a:xfrm>
            <a:off x="428596" y="214290"/>
            <a:ext cx="8286808" cy="100013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ความหมาย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3F51C5-2210-41E3-BFC9-01B95339E394}" type="slidenum">
              <a:rPr lang="en-US" smtClean="0">
                <a:latin typeface="Arial" charset="0"/>
              </a:rPr>
              <a:pPr/>
              <a:t>3</a:t>
            </a:fld>
            <a:endParaRPr lang="th-TH" smtClean="0">
              <a:latin typeface="Arial" charset="0"/>
            </a:endParaRPr>
          </a:p>
        </p:txBody>
      </p:sp>
      <p:pic>
        <p:nvPicPr>
          <p:cNvPr id="5123" name="Picture 8" descr="g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286125"/>
            <a:ext cx="20716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9" descr="newbreeamto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300663"/>
            <a:ext cx="8064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3" descr="Docs38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2714625"/>
            <a:ext cx="22129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4" descr="hedd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1571625"/>
            <a:ext cx="5675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5" descr="logo%5B1%5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2786063"/>
            <a:ext cx="38576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6" descr="hk-beam-logo-0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4213" y="3860800"/>
            <a:ext cx="338455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สี่เหลี่ยมมุมมน 11"/>
          <p:cNvSpPr/>
          <p:nvPr/>
        </p:nvSpPr>
        <p:spPr bwMode="auto">
          <a:xfrm>
            <a:off x="428596" y="214290"/>
            <a:ext cx="8286808" cy="100013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ตัวอย่างมาตรฐาน</a:t>
            </a: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gray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82563" tIns="46038" rIns="182563" bIns="46038" anchor="ctr">
            <a:spAutoFit/>
          </a:bodyPr>
          <a:lstStyle/>
          <a:p>
            <a:endParaRPr lang="en-US" sz="1800"/>
          </a:p>
        </p:txBody>
      </p:sp>
      <p:pic>
        <p:nvPicPr>
          <p:cNvPr id="5131" name="Picture 10" descr="AGDF%20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00" y="1357313"/>
            <a:ext cx="18573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4" descr="header_short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" y="6086475"/>
            <a:ext cx="8001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C7D7A8-1F59-475C-B219-B27FA3617BAA}" type="slidenum">
              <a:rPr lang="en-US" smtClean="0">
                <a:latin typeface="Arial" charset="0"/>
              </a:rPr>
              <a:pPr/>
              <a:t>4</a:t>
            </a:fld>
            <a:endParaRPr lang="th-TH" smtClean="0">
              <a:latin typeface="Arial" charset="0"/>
            </a:endParaRPr>
          </a:p>
        </p:txBody>
      </p:sp>
      <p:sp>
        <p:nvSpPr>
          <p:cNvPr id="6" name="สี่เหลี่ยมมุมมน 5"/>
          <p:cNvSpPr/>
          <p:nvPr/>
        </p:nvSpPr>
        <p:spPr bwMode="auto">
          <a:xfrm>
            <a:off x="428596" y="214290"/>
            <a:ext cx="8286808" cy="100013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มาตรฐาน </a:t>
            </a:r>
            <a:r>
              <a:rPr lang="en-US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LEED</a:t>
            </a:r>
            <a:endParaRPr lang="th-TH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00188"/>
            <a:ext cx="1978025" cy="201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2643188" y="2357438"/>
            <a:ext cx="6143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/>
              <a:t>LEED</a:t>
            </a:r>
            <a:r>
              <a:rPr lang="en-US" sz="2800" b="1"/>
              <a:t> : Leadership in Energy and  </a:t>
            </a:r>
          </a:p>
          <a:p>
            <a:r>
              <a:rPr lang="en-US" sz="2800" b="1"/>
              <a:t>            Environment Design</a:t>
            </a:r>
            <a:endParaRPr lang="th-TH" sz="2800" b="1"/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0" y="3749675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/>
              <a:t> Sustainable Site – </a:t>
            </a:r>
            <a:r>
              <a:rPr lang="th-TH"/>
              <a:t>การพัฒนาสถานที่ตั้งโครงการอย่างยั่งยืน</a:t>
            </a:r>
            <a:endParaRPr lang="en-US" b="1"/>
          </a:p>
          <a:p>
            <a:pPr>
              <a:buFont typeface="Wingdings" pitchFamily="2" charset="2"/>
              <a:buChar char="§"/>
            </a:pPr>
            <a:r>
              <a:rPr lang="en-US" b="1"/>
              <a:t> Water Efficiency – </a:t>
            </a:r>
            <a:r>
              <a:rPr lang="th-TH"/>
              <a:t>ระบบสุขาภิบาลที่มีประสิทธิภาพ</a:t>
            </a:r>
            <a:endParaRPr lang="en-US" b="1"/>
          </a:p>
          <a:p>
            <a:pPr>
              <a:buFont typeface="Wingdings" pitchFamily="2" charset="2"/>
              <a:buChar char="§"/>
            </a:pPr>
            <a:r>
              <a:rPr lang="en-US" b="1"/>
              <a:t> Energy &amp; Atmosphere – </a:t>
            </a:r>
            <a:r>
              <a:rPr lang="th-TH"/>
              <a:t>พลังงานและชั้นบรรยากาศ</a:t>
            </a:r>
            <a:endParaRPr lang="en-US" b="1"/>
          </a:p>
          <a:p>
            <a:pPr>
              <a:buFont typeface="Wingdings" pitchFamily="2" charset="2"/>
              <a:buChar char="§"/>
            </a:pPr>
            <a:r>
              <a:rPr lang="en-US" b="1"/>
              <a:t> Materials &amp; Resources – </a:t>
            </a:r>
            <a:r>
              <a:rPr lang="th-TH"/>
              <a:t>การเลือกใช้วัสดุและทรัพยากร</a:t>
            </a:r>
            <a:endParaRPr lang="en-US" b="1"/>
          </a:p>
          <a:p>
            <a:pPr>
              <a:buFont typeface="Wingdings" pitchFamily="2" charset="2"/>
              <a:buChar char="§"/>
            </a:pPr>
            <a:r>
              <a:rPr lang="en-US" b="1"/>
              <a:t> Indoor Environment Quality – </a:t>
            </a:r>
            <a:r>
              <a:rPr lang="th-TH"/>
              <a:t>สภาวะแวดล้อมภายในอาคาร</a:t>
            </a:r>
            <a:endParaRPr lang="en-US" b="1"/>
          </a:p>
          <a:p>
            <a:pPr>
              <a:buFont typeface="Wingdings" pitchFamily="2" charset="2"/>
              <a:buChar char="§"/>
            </a:pPr>
            <a:r>
              <a:rPr lang="en-US" b="1"/>
              <a:t> Innovation &amp; Design Process –  </a:t>
            </a:r>
            <a:r>
              <a:rPr lang="th-TH"/>
              <a:t>การออกแบบนวัตกรรม</a:t>
            </a:r>
            <a:endParaRPr lang="en-US"/>
          </a:p>
          <a:p>
            <a:pPr>
              <a:buFont typeface="Wingdings" pitchFamily="2" charset="2"/>
              <a:buChar char="§"/>
            </a:pPr>
            <a:endParaRPr lang="th-TH" b="1"/>
          </a:p>
        </p:txBody>
      </p:sp>
      <p:sp>
        <p:nvSpPr>
          <p:cNvPr id="8" name="TextBox 7"/>
          <p:cNvSpPr txBox="1"/>
          <p:nvPr/>
        </p:nvSpPr>
        <p:spPr>
          <a:xfrm>
            <a:off x="3214678" y="1500174"/>
            <a:ext cx="4357718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PROTOTYPE</a:t>
            </a:r>
            <a:endParaRPr lang="th-TH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DA3066-8D84-4C23-BDF8-29B106188490}" type="slidenum">
              <a:rPr lang="en-US" smtClean="0">
                <a:latin typeface="Arial" charset="0"/>
              </a:rPr>
              <a:pPr/>
              <a:t>5</a:t>
            </a:fld>
            <a:endParaRPr lang="th-TH" smtClean="0">
              <a:latin typeface="Arial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14338" y="1785938"/>
            <a:ext cx="8229600" cy="45259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indent="0" eaLnBrk="1" hangingPunct="1">
              <a:buFont typeface="Wingdings" pitchFamily="2" charset="2"/>
              <a:buNone/>
            </a:pPr>
            <a:endParaRPr lang="en-US" sz="2800" smtClean="0"/>
          </a:p>
          <a:p>
            <a:pPr indent="0"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th-TH" sz="3200" smtClean="0">
                <a:latin typeface="Comic Sans MS" pitchFamily="66" charset="0"/>
              </a:rPr>
              <a:t>ผ่านเกณฑ์</a:t>
            </a:r>
            <a:r>
              <a:rPr lang="en-US" sz="3200" smtClean="0">
                <a:latin typeface="Comic Sans MS" pitchFamily="66" charset="0"/>
              </a:rPr>
              <a:t>		26–32 </a:t>
            </a:r>
            <a:r>
              <a:rPr lang="th-TH" sz="3200" smtClean="0">
                <a:latin typeface="Comic Sans MS" pitchFamily="66" charset="0"/>
              </a:rPr>
              <a:t>คะแนน</a:t>
            </a:r>
            <a:r>
              <a:rPr lang="en-US" sz="3200" smtClean="0">
                <a:latin typeface="Comic Sans MS" pitchFamily="66" charset="0"/>
              </a:rPr>
              <a:t> </a:t>
            </a:r>
          </a:p>
          <a:p>
            <a:pPr indent="0" eaLnBrk="1" hangingPunct="1">
              <a:buFont typeface="Wingdings" pitchFamily="2" charset="2"/>
              <a:buNone/>
            </a:pPr>
            <a:r>
              <a:rPr lang="en-US" sz="3200" smtClean="0">
                <a:latin typeface="Comic Sans MS" pitchFamily="66" charset="0"/>
              </a:rPr>
              <a:t>	</a:t>
            </a:r>
            <a:r>
              <a:rPr lang="th-TH" sz="3200" smtClean="0">
                <a:solidFill>
                  <a:srgbClr val="969696"/>
                </a:solidFill>
                <a:latin typeface="Comic Sans MS" pitchFamily="66" charset="0"/>
              </a:rPr>
              <a:t>ระดับเงิน</a:t>
            </a:r>
            <a:r>
              <a:rPr lang="en-US" sz="3200" smtClean="0">
                <a:solidFill>
                  <a:srgbClr val="969696"/>
                </a:solidFill>
                <a:latin typeface="Comic Sans MS" pitchFamily="66" charset="0"/>
              </a:rPr>
              <a:t> 			33–38 </a:t>
            </a:r>
            <a:r>
              <a:rPr lang="th-TH" sz="3200" smtClean="0">
                <a:solidFill>
                  <a:srgbClr val="969696"/>
                </a:solidFill>
                <a:latin typeface="Comic Sans MS" pitchFamily="66" charset="0"/>
              </a:rPr>
              <a:t>คะแนน</a:t>
            </a:r>
            <a:r>
              <a:rPr lang="en-US" sz="3200" smtClean="0">
                <a:latin typeface="Comic Sans MS" pitchFamily="66" charset="0"/>
              </a:rPr>
              <a:t> </a:t>
            </a:r>
          </a:p>
          <a:p>
            <a:pPr indent="0" eaLnBrk="1" hangingPunct="1">
              <a:buFont typeface="Wingdings" pitchFamily="2" charset="2"/>
              <a:buNone/>
            </a:pPr>
            <a:r>
              <a:rPr lang="en-US" sz="3200" smtClean="0">
                <a:latin typeface="Comic Sans MS" pitchFamily="66" charset="0"/>
              </a:rPr>
              <a:t>	</a:t>
            </a:r>
            <a:r>
              <a:rPr lang="th-TH" sz="3200" smtClean="0">
                <a:solidFill>
                  <a:srgbClr val="FF9900"/>
                </a:solidFill>
                <a:latin typeface="Comic Sans MS" pitchFamily="66" charset="0"/>
              </a:rPr>
              <a:t>ระดับทอง</a:t>
            </a:r>
            <a:r>
              <a:rPr lang="en-US" sz="3200" smtClean="0">
                <a:solidFill>
                  <a:srgbClr val="FF9900"/>
                </a:solidFill>
                <a:latin typeface="Comic Sans MS" pitchFamily="66" charset="0"/>
              </a:rPr>
              <a:t>			39–51 </a:t>
            </a:r>
            <a:r>
              <a:rPr lang="th-TH" sz="3200" smtClean="0">
                <a:solidFill>
                  <a:srgbClr val="FF9900"/>
                </a:solidFill>
                <a:latin typeface="Comic Sans MS" pitchFamily="66" charset="0"/>
              </a:rPr>
              <a:t>คะแนน</a:t>
            </a:r>
            <a:r>
              <a:rPr lang="en-US" sz="3200" smtClean="0">
                <a:latin typeface="Comic Sans MS" pitchFamily="66" charset="0"/>
              </a:rPr>
              <a:t> </a:t>
            </a:r>
          </a:p>
          <a:p>
            <a:pPr indent="0" eaLnBrk="1" hangingPunct="1">
              <a:buFont typeface="Wingdings" pitchFamily="2" charset="2"/>
              <a:buNone/>
            </a:pPr>
            <a:r>
              <a:rPr lang="en-US" sz="3200" smtClean="0">
                <a:latin typeface="Comic Sans MS" pitchFamily="66" charset="0"/>
              </a:rPr>
              <a:t>	</a:t>
            </a:r>
            <a:r>
              <a:rPr lang="th-TH" sz="3200" smtClean="0">
                <a:solidFill>
                  <a:srgbClr val="008000"/>
                </a:solidFill>
                <a:latin typeface="Comic Sans MS" pitchFamily="66" charset="0"/>
              </a:rPr>
              <a:t>ระดับแพลตินั่ม</a:t>
            </a:r>
            <a:r>
              <a:rPr lang="en-US" sz="3200" smtClean="0">
                <a:solidFill>
                  <a:srgbClr val="008000"/>
                </a:solidFill>
                <a:latin typeface="Comic Sans MS" pitchFamily="66" charset="0"/>
              </a:rPr>
              <a:t>		52–69 </a:t>
            </a:r>
            <a:r>
              <a:rPr lang="th-TH" sz="3200" smtClean="0">
                <a:solidFill>
                  <a:srgbClr val="008000"/>
                </a:solidFill>
                <a:latin typeface="Comic Sans MS" pitchFamily="66" charset="0"/>
              </a:rPr>
              <a:t>คะแนน</a:t>
            </a:r>
            <a:r>
              <a:rPr lang="en-US" sz="280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</a:p>
          <a:p>
            <a:pPr indent="0" eaLnBrk="1" hangingPunct="1">
              <a:buFont typeface="Wingdings" pitchFamily="2" charset="2"/>
              <a:buNone/>
            </a:pPr>
            <a:endParaRPr lang="th-TH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5" name="สี่เหลี่ยมมุมมน 4"/>
          <p:cNvSpPr/>
          <p:nvPr/>
        </p:nvSpPr>
        <p:spPr bwMode="auto">
          <a:xfrm>
            <a:off x="428596" y="214290"/>
            <a:ext cx="8286808" cy="100013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เกณฑ์การประเมิน </a:t>
            </a:r>
            <a:r>
              <a:rPr lang="en-US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LEED</a:t>
            </a:r>
            <a:endParaRPr lang="th-TH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ยึดหมายเลขภาพนิ่ง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117721-19A2-4F0F-B485-DE475A54C14E}" type="slidenum">
              <a:rPr lang="en-US" smtClean="0">
                <a:latin typeface="Arial" charset="0"/>
              </a:rPr>
              <a:pPr/>
              <a:t>6</a:t>
            </a:fld>
            <a:endParaRPr lang="th-TH" smtClean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7143800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4800" b="1" dirty="0">
                <a:solidFill>
                  <a:schemeClr val="tx1"/>
                </a:solidFill>
              </a:rPr>
              <a:t>การประยุกต์ใช้มาตรฐาน </a:t>
            </a:r>
            <a:r>
              <a:rPr lang="en-US" sz="4800" b="1" dirty="0">
                <a:solidFill>
                  <a:schemeClr val="tx1"/>
                </a:solidFill>
              </a:rPr>
              <a:t>Green Building</a:t>
            </a:r>
            <a:r>
              <a:rPr lang="th-TH" sz="4800" b="1" dirty="0">
                <a:solidFill>
                  <a:schemeClr val="tx1"/>
                </a:solidFill>
              </a:rPr>
              <a:t>           ในประเทศไทย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60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1.  นายมานะ  นิติกุล	 	รองอธิบดีกรมพัฒนาพลังงานทดแทนและอนุรักษ์พลังงาน  	ประธานฯ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2. นายยศพงษ์  คุปตะบุตร	ผู้แทนจากกำกับอนุรักษ์พลังงาน  พพ.	             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3. นายกิตติพงษ์  จิระเดชากร	ผู้แทนจากกรุงเทพมหานคร		             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4. นายศิริชัย  กิจจารึก		ผู้แทนจากกรมโยธาธิการและผังเมือง                           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5. นายนพปฎล  เมฆเมฆา	ผู้แทนจากสำนักงานคณะกรรมการคุ้มครองผู้บริโภค</a:t>
            </a:r>
            <a:r>
              <a:rPr lang="en-US" sz="1400" smtClean="0"/>
              <a:t>         </a:t>
            </a:r>
            <a:r>
              <a:rPr lang="th-TH" sz="1400" smtClean="0"/>
              <a:t>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6. นายบัณฑิต  วุฒิรักษ์ชัยนันท์	ผู้แทนจากสำนักงานมาตรฐานอุตสาหกรรม	             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7. นายมานิต  สถาปนิกกุล	ผู้แทนจากสำนักงานเลขานุการโครงการฉลากเขียว       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8. นายปฏิกร  ณ  สงขลา	ผู้แทนจากสมาคมสถาปนิกสยามในพระบรมราชูปถัมภ์</a:t>
            </a:r>
            <a:r>
              <a:rPr lang="en-US" sz="1400" smtClean="0"/>
              <a:t>  </a:t>
            </a:r>
            <a:r>
              <a:rPr lang="th-TH" sz="1400" smtClean="0"/>
              <a:t>     กรรมการ</a:t>
            </a:r>
            <a:endParaRPr lang="en-US" sz="14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9</a:t>
            </a:r>
            <a:r>
              <a:rPr lang="th-TH" sz="1400" smtClean="0"/>
              <a:t>. นายมานิตย์  กู้ธนพัฒน์	ผู้แทนจากวิศวกรรมสถานแห่งประเทศไทยฯ</a:t>
            </a:r>
            <a:r>
              <a:rPr lang="en-US" sz="1400" smtClean="0"/>
              <a:t>  </a:t>
            </a:r>
            <a:r>
              <a:rPr lang="th-TH" sz="1400" smtClean="0"/>
              <a:t>   	             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1400" smtClean="0"/>
              <a:t>10. ผศ.ดร.นวณัฐ  โอศิริ	ผู้ทรงคุณวุฒิทางด้านภูมิสถาปัตยกรรมและการวางผัง      กรรมการ</a:t>
            </a:r>
          </a:p>
        </p:txBody>
      </p:sp>
      <p:pic>
        <p:nvPicPr>
          <p:cNvPr id="4" name="Picture 15" descr="logo%5B1%5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44906"/>
            <a:ext cx="3777383" cy="898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สี่เหลี่ยมมุมมน 5"/>
          <p:cNvSpPr/>
          <p:nvPr/>
        </p:nvSpPr>
        <p:spPr bwMode="auto">
          <a:xfrm>
            <a:off x="142876" y="56900"/>
            <a:ext cx="8929718" cy="115752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คณะกรรมการแบบประเมินอาคารประหยัดพลังงานและเป็นมิตรกับสิ่งแวดล้อม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639888"/>
            <a:ext cx="86868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11</a:t>
            </a:r>
            <a:r>
              <a:rPr lang="th-TH" sz="1400" smtClean="0"/>
              <a:t> ผศ.ดร.กูสกานา  กูบาฮา</a:t>
            </a:r>
            <a:r>
              <a:rPr lang="en-US" sz="1400" smtClean="0"/>
              <a:t>	</a:t>
            </a:r>
            <a:r>
              <a:rPr lang="th-TH" sz="1400" smtClean="0"/>
              <a:t>ผู้ทรงคุณวุฒิทางด้านระบบเปลือกอาคาร</a:t>
            </a:r>
            <a:r>
              <a:rPr lang="en-US" sz="1400" smtClean="0"/>
              <a:t>	                 </a:t>
            </a:r>
            <a:r>
              <a:rPr lang="th-TH" sz="1400" smtClean="0"/>
              <a:t>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12</a:t>
            </a:r>
            <a:r>
              <a:rPr lang="th-TH" sz="1400" smtClean="0"/>
              <a:t>. อาจารย์ชนิกานต์  ยิ้มประยูร</a:t>
            </a:r>
            <a:r>
              <a:rPr lang="en-US" sz="1400" smtClean="0"/>
              <a:t>	</a:t>
            </a:r>
            <a:r>
              <a:rPr lang="th-TH" sz="1400" smtClean="0"/>
              <a:t>ผู้ทรงคุณวุฒิทางด้านระบบเปลือกอาคาร</a:t>
            </a:r>
            <a:r>
              <a:rPr lang="en-US" sz="1400" smtClean="0"/>
              <a:t>	                 </a:t>
            </a:r>
            <a:r>
              <a:rPr lang="th-TH" sz="1400" smtClean="0"/>
              <a:t>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13</a:t>
            </a:r>
            <a:r>
              <a:rPr lang="th-TH" sz="1400" smtClean="0"/>
              <a:t>. อาจารย์ไชยะ  แช่มช้อย</a:t>
            </a:r>
            <a:r>
              <a:rPr lang="en-US" sz="1400" smtClean="0"/>
              <a:t>	</a:t>
            </a:r>
            <a:r>
              <a:rPr lang="th-TH" sz="1400" smtClean="0"/>
              <a:t>ผู้ทรงคุณวุฒิทางด้านระบบไฟฟ้าแสงสว่าง</a:t>
            </a:r>
            <a:r>
              <a:rPr lang="en-US" sz="1400" smtClean="0"/>
              <a:t>	                 </a:t>
            </a:r>
            <a:r>
              <a:rPr lang="th-TH" sz="1400" smtClean="0"/>
              <a:t>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14</a:t>
            </a:r>
            <a:r>
              <a:rPr lang="th-TH" sz="1400" smtClean="0"/>
              <a:t>. รศ.ดร.วิทยา  ยงเจริญ</a:t>
            </a:r>
            <a:r>
              <a:rPr lang="en-US" sz="1400" smtClean="0"/>
              <a:t>	</a:t>
            </a:r>
            <a:r>
              <a:rPr lang="th-TH" sz="1400" smtClean="0"/>
              <a:t>ผู้ทรงคุณวุฒิทางด้านระบบปรับอากาศและเครื่องกล      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15</a:t>
            </a:r>
            <a:r>
              <a:rPr lang="th-TH" sz="1400" smtClean="0"/>
              <a:t>. ผศ.วรวรรณ  โรจน์ไพบูลย์</a:t>
            </a:r>
            <a:r>
              <a:rPr lang="en-US" sz="1400" smtClean="0"/>
              <a:t>	</a:t>
            </a:r>
            <a:r>
              <a:rPr lang="th-TH" sz="1400" smtClean="0"/>
              <a:t>ผู้ทรงคุณวุฒิทางด้านระบบการก่อสร้างและวัสดุก่อสร้าง    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16</a:t>
            </a:r>
            <a:r>
              <a:rPr lang="th-TH" sz="1400" smtClean="0"/>
              <a:t>. ผศ.ดร.พันธุดา  พุฒิไพโรจน์</a:t>
            </a:r>
            <a:r>
              <a:rPr lang="en-US" sz="1400" smtClean="0"/>
              <a:t>	</a:t>
            </a:r>
            <a:r>
              <a:rPr lang="th-TH" sz="1400" smtClean="0"/>
              <a:t>ผู้ทรงคุณวุฒิทางด้านสถาปัตยกรรม</a:t>
            </a:r>
            <a:r>
              <a:rPr lang="en-US" sz="1400" smtClean="0"/>
              <a:t>	                 </a:t>
            </a:r>
            <a:r>
              <a:rPr lang="th-TH" sz="1400" smtClean="0"/>
              <a:t>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17</a:t>
            </a:r>
            <a:r>
              <a:rPr lang="th-TH" sz="1400" smtClean="0"/>
              <a:t>. ผศ.เฉลิมวัฒน์  ตันตสวัสดิ์</a:t>
            </a:r>
            <a:r>
              <a:rPr lang="en-US" sz="1400" smtClean="0"/>
              <a:t>	</a:t>
            </a:r>
            <a:r>
              <a:rPr lang="th-TH" sz="1400" smtClean="0"/>
              <a:t>ผู้ทรงคุณวุฒิทางด้านสถาปัตยกรรม</a:t>
            </a:r>
            <a:r>
              <a:rPr lang="en-US" sz="1400" smtClean="0"/>
              <a:t>	                 </a:t>
            </a:r>
            <a:r>
              <a:rPr lang="th-TH" sz="1400" smtClean="0"/>
              <a:t>กรรมการ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18</a:t>
            </a:r>
            <a:r>
              <a:rPr lang="th-TH" sz="1400" smtClean="0"/>
              <a:t>.นางศิรินทร  วงเสาวศุภ</a:t>
            </a:r>
            <a:r>
              <a:rPr lang="en-US" sz="1400" smtClean="0"/>
              <a:t>	</a:t>
            </a:r>
            <a:r>
              <a:rPr lang="th-TH" sz="1400" smtClean="0"/>
              <a:t>ผู้แทนจากสำนักส่งเสริมอนุรักษ์พลังงาน  พพ.  กรรมการและลขานุการ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19</a:t>
            </a:r>
            <a:r>
              <a:rPr lang="th-TH" sz="1400" smtClean="0"/>
              <a:t>.อ.ดร.วรภัทร์  อิงคโรจน์ฤทธิ์</a:t>
            </a:r>
            <a:r>
              <a:rPr lang="en-US" sz="1400" smtClean="0"/>
              <a:t>	</a:t>
            </a:r>
            <a:r>
              <a:rPr lang="th-TH" sz="1400" smtClean="0"/>
              <a:t>ผู้แทนที่ปรึกษาโครงการฯ</a:t>
            </a:r>
            <a:r>
              <a:rPr lang="en-US" sz="1400" smtClean="0"/>
              <a:t>		               </a:t>
            </a:r>
            <a:r>
              <a:rPr lang="th-TH" sz="1400" smtClean="0"/>
              <a:t>ผู้ช่วยเลขานุการ</a:t>
            </a:r>
          </a:p>
        </p:txBody>
      </p:sp>
      <p:sp>
        <p:nvSpPr>
          <p:cNvPr id="4" name="สี่เหลี่ยมมุมมน 3"/>
          <p:cNvSpPr/>
          <p:nvPr/>
        </p:nvSpPr>
        <p:spPr bwMode="auto">
          <a:xfrm>
            <a:off x="142876" y="56900"/>
            <a:ext cx="8929718" cy="1157522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คณะกรรมการแบบประเมินอาคารประหยัดพลังงานและเป็นมิตรกับ</a:t>
            </a:r>
            <a:r>
              <a:rPr lang="th-TH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สิ่งแวดล้อม (ต่อ)</a:t>
            </a:r>
            <a:endParaRPr lang="th-TH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319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thaiDist">
              <a:buFont typeface="Wingdings" pitchFamily="2" charset="2"/>
              <a:buAutoNum type="arabicPeriod"/>
            </a:pPr>
            <a:r>
              <a:rPr lang="th-TH" sz="2200" smtClean="0"/>
              <a:t>พิจารณาประสิทธิภาพของอาคาร ตามเกณฑ์ของแบบประเมินอาคารทางด้านพลังงาน </a:t>
            </a:r>
          </a:p>
          <a:p>
            <a:pPr marL="342900" indent="-342900" algn="thaiDist">
              <a:buFont typeface="Wingdings" pitchFamily="2" charset="2"/>
              <a:buAutoNum type="arabicPeriod"/>
            </a:pPr>
            <a:r>
              <a:rPr lang="th-TH" sz="2200" smtClean="0"/>
              <a:t>ให้คำแนะนำทางด้านเทคนิคและความถูกต้องทางวิทยาศาสตร์ </a:t>
            </a:r>
          </a:p>
          <a:p>
            <a:pPr marL="342900" indent="-342900" algn="thaiDist">
              <a:buFont typeface="Wingdings" pitchFamily="2" charset="2"/>
              <a:buAutoNum type="arabicPeriod"/>
            </a:pPr>
            <a:r>
              <a:rPr lang="th-TH" sz="2200" smtClean="0"/>
              <a:t>รับรองผลการพิจารณาประสิทธิภาพของอาคารตามเกณฑ์ของแบบประเมินอาคารทางด้านพลังงาน และความรับผิดชอบต่อสิ่งแวดล้อม</a:t>
            </a:r>
          </a:p>
          <a:p>
            <a:pPr marL="342900" indent="-342900" algn="thaiDist">
              <a:buFont typeface="Wingdings" pitchFamily="2" charset="2"/>
              <a:buNone/>
            </a:pPr>
            <a:r>
              <a:rPr lang="th-TH" sz="2200" smtClean="0"/>
              <a:t>4. ให้คำแนะนำ และกำหนดแนวทางการพัฒนาเกณฑ์ที่ใช้ในการพิจารณาอาคารประหยัดพลังงานและเป็นมิตรต่อสิ่งแวดล้อมในอนาคต </a:t>
            </a:r>
          </a:p>
          <a:p>
            <a:pPr marL="342900" indent="-342900" algn="thaiDist">
              <a:buFont typeface="Wingdings" pitchFamily="2" charset="2"/>
              <a:buNone/>
            </a:pPr>
            <a:r>
              <a:rPr lang="en-US" sz="2200" smtClean="0"/>
              <a:t>5.  </a:t>
            </a:r>
            <a:r>
              <a:rPr lang="th-TH" sz="2200" smtClean="0"/>
              <a:t>ส่งเสริมการนำไปใช้ของแบบประเมินอาคารประหยัดพลังงานและเป็นมิตรต่อสิ่งแวดล้อม</a:t>
            </a:r>
          </a:p>
        </p:txBody>
      </p:sp>
      <p:sp>
        <p:nvSpPr>
          <p:cNvPr id="4" name="สี่เหลี่ยมมุมมน 3"/>
          <p:cNvSpPr/>
          <p:nvPr/>
        </p:nvSpPr>
        <p:spPr bwMode="auto">
          <a:xfrm>
            <a:off x="142876" y="142852"/>
            <a:ext cx="8929718" cy="1500198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182563" tIns="46038" rIns="182563" bIns="46038" anchor="ctr"/>
          <a:lstStyle/>
          <a:p>
            <a:pPr marL="342900" indent="-228600" algn="ctr">
              <a:defRPr/>
            </a:pPr>
            <a:r>
              <a:rPr lang="th-TH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หน้าที่ของคณะกรรมการแบบประเมินอาคารประหยัดพลังงานและเป็นมิตรกับสิ่งแวดล้อม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corporate2005_guest">
  <a:themeElements>
    <a:clrScheme name="">
      <a:dk1>
        <a:srgbClr val="000000"/>
      </a:dk1>
      <a:lt1>
        <a:srgbClr val="FFFFFF"/>
      </a:lt1>
      <a:dk2>
        <a:srgbClr val="333333"/>
      </a:dk2>
      <a:lt2>
        <a:srgbClr val="B2B2B2"/>
      </a:lt2>
      <a:accent1>
        <a:srgbClr val="F0A000"/>
      </a:accent1>
      <a:accent2>
        <a:srgbClr val="4D4D4D"/>
      </a:accent2>
      <a:accent3>
        <a:srgbClr val="FFFFFF"/>
      </a:accent3>
      <a:accent4>
        <a:srgbClr val="000000"/>
      </a:accent4>
      <a:accent5>
        <a:srgbClr val="F6CDAA"/>
      </a:accent5>
      <a:accent6>
        <a:srgbClr val="454545"/>
      </a:accent6>
      <a:hlink>
        <a:srgbClr val="003366"/>
      </a:hlink>
      <a:folHlink>
        <a:srgbClr val="BFBFBF"/>
      </a:folHlink>
    </a:clrScheme>
    <a:fontScheme name="corporate2005_guest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2563" tIns="46038" rIns="182563" bIns="46038" numCol="1" anchor="ctr" anchorCtr="0" compatLnSpc="1">
        <a:prstTxWarp prst="textNoShape">
          <a:avLst/>
        </a:prstTxWarp>
      </a:bodyPr>
      <a:lstStyle>
        <a:defPPr marL="3429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2563" tIns="46038" rIns="182563" bIns="46038" numCol="1" anchor="ctr" anchorCtr="0" compatLnSpc="1">
        <a:prstTxWarp prst="textNoShape">
          <a:avLst/>
        </a:prstTxWarp>
      </a:bodyPr>
      <a:lstStyle>
        <a:defPPr marL="3429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corporate2005_gues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2005_gue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2005_gues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2005_gues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2005_gue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2005_gue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2005_gue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Master1</Template>
  <TotalTime>1645</TotalTime>
  <Words>465</Words>
  <Application>Microsoft Office PowerPoint</Application>
  <PresentationFormat>นำเสนอทางหน้าจอ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10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25" baseType="lpstr">
      <vt:lpstr>Tahoma</vt:lpstr>
      <vt:lpstr>Arial</vt:lpstr>
      <vt:lpstr>Wingdings</vt:lpstr>
      <vt:lpstr>Calibri</vt:lpstr>
      <vt:lpstr>Cordia New</vt:lpstr>
      <vt:lpstr>Angsana New</vt:lpstr>
      <vt:lpstr>Arial Unicode MS</vt:lpstr>
      <vt:lpstr>Comic Sans MS</vt:lpstr>
      <vt:lpstr>DilleniaUPC</vt:lpstr>
      <vt:lpstr>Times New Roman</vt:lpstr>
      <vt:lpstr>corporate2005_guest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ขอบคุณครับ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&amp; GREEN BUILDING</dc:title>
  <dc:creator>acer</dc:creator>
  <cp:lastModifiedBy>satit</cp:lastModifiedBy>
  <cp:revision>97</cp:revision>
  <dcterms:created xsi:type="dcterms:W3CDTF">2009-02-12T07:51:15Z</dcterms:created>
  <dcterms:modified xsi:type="dcterms:W3CDTF">2016-12-28T02:49:43Z</dcterms:modified>
</cp:coreProperties>
</file>